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3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24" r:id="rId14"/>
    <p:sldId id="316" r:id="rId15"/>
    <p:sldId id="325" r:id="rId16"/>
    <p:sldId id="339" r:id="rId17"/>
    <p:sldId id="326" r:id="rId18"/>
    <p:sldId id="341" r:id="rId19"/>
    <p:sldId id="340" r:id="rId20"/>
    <p:sldId id="342" r:id="rId21"/>
    <p:sldId id="327" r:id="rId22"/>
    <p:sldId id="343" r:id="rId23"/>
    <p:sldId id="344" r:id="rId24"/>
    <p:sldId id="317" r:id="rId25"/>
    <p:sldId id="328" r:id="rId26"/>
    <p:sldId id="329" r:id="rId27"/>
    <p:sldId id="330" r:id="rId28"/>
    <p:sldId id="345" r:id="rId29"/>
    <p:sldId id="331" r:id="rId30"/>
    <p:sldId id="346" r:id="rId31"/>
    <p:sldId id="321" r:id="rId32"/>
    <p:sldId id="332" r:id="rId33"/>
    <p:sldId id="347" r:id="rId34"/>
    <p:sldId id="351" r:id="rId35"/>
    <p:sldId id="333" r:id="rId36"/>
    <p:sldId id="349" r:id="rId37"/>
    <p:sldId id="348" r:id="rId38"/>
    <p:sldId id="352" r:id="rId39"/>
    <p:sldId id="334" r:id="rId40"/>
    <p:sldId id="350" r:id="rId41"/>
    <p:sldId id="312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53" y="1347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395598"/>
            <a:ext cx="6573521" cy="1298414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6080" y="2944358"/>
            <a:ext cx="4677643" cy="35082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69186"/>
            <a:ext cx="3531282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874058"/>
            <a:ext cx="3531282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指标：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视觉检测工序时间小于</a:t>
            </a:r>
            <a:r>
              <a:rPr lang="en-US" altLang="zh-CN" dirty="0">
                <a:latin typeface="+mn-ea"/>
              </a:rPr>
              <a:t>2s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缺陷检出率</a:t>
            </a:r>
            <a:r>
              <a:rPr lang="en-US" altLang="zh-CN" dirty="0">
                <a:latin typeface="+mn-ea"/>
              </a:rPr>
              <a:t>100%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缺陷误检率</a:t>
            </a:r>
            <a:r>
              <a:rPr lang="en-US" altLang="zh-CN" dirty="0">
                <a:latin typeface="+mn-ea"/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0458C48-3C5D-41C3-ACAC-80AA924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" y="2182458"/>
            <a:ext cx="8736965" cy="3724259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99EC6A3F-D505-4B0F-8274-C93E75D7D5C9}"/>
              </a:ext>
            </a:extLst>
          </p:cNvPr>
          <p:cNvCxnSpPr>
            <a:cxnSpLocks/>
          </p:cNvCxnSpPr>
          <p:nvPr/>
        </p:nvCxnSpPr>
        <p:spPr>
          <a:xfrm>
            <a:off x="540774" y="2084439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BD5D5F7-B88E-43E5-926F-F9C90E6DDDC9}"/>
              </a:ext>
            </a:extLst>
          </p:cNvPr>
          <p:cNvCxnSpPr>
            <a:cxnSpLocks/>
          </p:cNvCxnSpPr>
          <p:nvPr/>
        </p:nvCxnSpPr>
        <p:spPr>
          <a:xfrm>
            <a:off x="3057832" y="2074458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33BE6A5-E5A1-499A-8F0D-A3CF86A2E058}"/>
              </a:ext>
            </a:extLst>
          </p:cNvPr>
          <p:cNvCxnSpPr/>
          <p:nvPr/>
        </p:nvCxnSpPr>
        <p:spPr>
          <a:xfrm>
            <a:off x="540774" y="2182458"/>
            <a:ext cx="251705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9AA85BD-743E-4EC3-9E8A-BA30898493CA}"/>
              </a:ext>
            </a:extLst>
          </p:cNvPr>
          <p:cNvSpPr txBox="1"/>
          <p:nvPr/>
        </p:nvSpPr>
        <p:spPr>
          <a:xfrm>
            <a:off x="899056" y="18228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生产线数据采集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3D8AB50-623C-48D1-95F2-CA8285D1E7D5}"/>
              </a:ext>
            </a:extLst>
          </p:cNvPr>
          <p:cNvCxnSpPr>
            <a:cxnSpLocks/>
          </p:cNvCxnSpPr>
          <p:nvPr/>
        </p:nvCxnSpPr>
        <p:spPr>
          <a:xfrm>
            <a:off x="5696809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CDCC7AE-FD49-4CCE-BF65-7FEB22330DDC}"/>
              </a:ext>
            </a:extLst>
          </p:cNvPr>
          <p:cNvCxnSpPr>
            <a:cxnSpLocks/>
          </p:cNvCxnSpPr>
          <p:nvPr/>
        </p:nvCxnSpPr>
        <p:spPr>
          <a:xfrm>
            <a:off x="3057831" y="2179205"/>
            <a:ext cx="263897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FEE85AE-921C-4A45-8CC4-E5DEC87DA8D6}"/>
              </a:ext>
            </a:extLst>
          </p:cNvPr>
          <p:cNvSpPr txBox="1"/>
          <p:nvPr/>
        </p:nvSpPr>
        <p:spPr>
          <a:xfrm>
            <a:off x="3823321" y="1822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视觉检测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55DBBF3-7D0A-47EB-B856-0117DBE93CB3}"/>
              </a:ext>
            </a:extLst>
          </p:cNvPr>
          <p:cNvCxnSpPr>
            <a:cxnSpLocks/>
          </p:cNvCxnSpPr>
          <p:nvPr/>
        </p:nvCxnSpPr>
        <p:spPr>
          <a:xfrm>
            <a:off x="8491971" y="2081186"/>
            <a:ext cx="0" cy="2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236E4643-F810-4005-996C-F1B2EE37E954}"/>
              </a:ext>
            </a:extLst>
          </p:cNvPr>
          <p:cNvCxnSpPr>
            <a:cxnSpLocks/>
          </p:cNvCxnSpPr>
          <p:nvPr/>
        </p:nvCxnSpPr>
        <p:spPr>
          <a:xfrm>
            <a:off x="5699760" y="2179205"/>
            <a:ext cx="279221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85F54E3-B63E-4FB0-ACC2-36A5947164B1}"/>
              </a:ext>
            </a:extLst>
          </p:cNvPr>
          <p:cNvSpPr txBox="1"/>
          <p:nvPr/>
        </p:nvSpPr>
        <p:spPr>
          <a:xfrm>
            <a:off x="6541867" y="182287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远程监控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A21C3B-389D-4C80-9B15-A4F4AEC2EF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23428" r="11686" b="30635"/>
          <a:stretch/>
        </p:blipFill>
        <p:spPr>
          <a:xfrm>
            <a:off x="4572000" y="1826555"/>
            <a:ext cx="3342967" cy="41880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35B97D-CE55-41D8-9C8C-3F7A90C23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视觉检测算法方案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39D4-108F-4351-AE9B-30A8B9C14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8EE058C-48FC-4171-9BC1-E3281CACAC26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视觉检测算法</a:t>
            </a:r>
          </a:p>
        </p:txBody>
      </p:sp>
    </p:spTree>
    <p:extLst>
      <p:ext uri="{BB962C8B-B14F-4D97-AF65-F5344CB8AC3E}">
        <p14:creationId xmlns:p14="http://schemas.microsoft.com/office/powerpoint/2010/main" val="313002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1542891"/>
            <a:ext cx="2160000" cy="1424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813615-D02D-469E-9D79-5EFC8D4C1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11" y="1541619"/>
            <a:ext cx="2160000" cy="1425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154162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2B50E-F2B4-47B2-A7B0-FE2B7937D2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3360612"/>
            <a:ext cx="2160000" cy="1424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03" y="5178969"/>
            <a:ext cx="2160000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71" y="2279397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2518917" y="2397967"/>
            <a:ext cx="3140234" cy="2867605"/>
            <a:chOff x="0" y="19776"/>
            <a:chExt cx="2116215" cy="1932555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1977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89616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64219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1342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81678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0885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13423"/>
              <a:ext cx="243205" cy="33890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262557"/>
            <a:ext cx="2375535" cy="1474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58" y="2262557"/>
            <a:ext cx="2375535" cy="1474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71" y="2262557"/>
            <a:ext cx="2375535" cy="14744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62" y="927393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61" y="927393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装配检测系统方案设计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" y="1425958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82" y="1425958"/>
            <a:ext cx="2159635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47" y="2776265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47" y="4666025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39" y="1425958"/>
            <a:ext cx="2219325" cy="12192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6324539" y="3111545"/>
            <a:ext cx="2219325" cy="12192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81958"/>
              </p:ext>
            </p:extLst>
          </p:nvPr>
        </p:nvGraphicFramePr>
        <p:xfrm>
          <a:off x="1227133" y="2415730"/>
          <a:ext cx="4572000" cy="1584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</a:rPr>
                        <a:t>模型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</a:rPr>
                        <a:t>检测准确率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effectLst/>
                        </a:rPr>
                        <a:t>检测时间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Alex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82.61%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74.34ms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VGG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87.04%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319.50ms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effectLst/>
                        </a:rPr>
                        <a:t>MobileNet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</a:rPr>
                        <a:t>86.83%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31.86ms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网络结构设计</a:t>
            </a:r>
          </a:p>
        </p:txBody>
      </p:sp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PLC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前端界面</a:t>
            </a:r>
          </a:p>
        </p:txBody>
      </p:sp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12" y="214181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506999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检测结果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80142"/>
              </p:ext>
            </p:extLst>
          </p:nvPr>
        </p:nvGraphicFramePr>
        <p:xfrm>
          <a:off x="1872000" y="1972054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类别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检出率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98.72%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0.43%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388866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94459"/>
              </p:ext>
            </p:extLst>
          </p:nvPr>
        </p:nvGraphicFramePr>
        <p:xfrm>
          <a:off x="1872000" y="4448647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类别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en-US" sz="1600" kern="100" dirty="0" err="1">
                          <a:effectLst/>
                        </a:rPr>
                        <a:t>ms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最多用时</a:t>
                      </a:r>
                      <a:r>
                        <a:rPr lang="en-US" sz="1600" kern="100">
                          <a:effectLst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平均用时</a:t>
                      </a:r>
                      <a:r>
                        <a:rPr lang="en-US" sz="1600" kern="100">
                          <a:effectLst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25.9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56.0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27.9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25.7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27.4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36.3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30.6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25.1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41.7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28.3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41.5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31.1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20860D-F46F-411E-884A-813E3BD9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3663"/>
              </p:ext>
            </p:extLst>
          </p:nvPr>
        </p:nvGraphicFramePr>
        <p:xfrm>
          <a:off x="498022" y="2066980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42076">
                  <a:extLst>
                    <a:ext uri="{9D8B030D-6E8A-4147-A177-3AD203B41FA5}">
                      <a16:colId xmlns:a16="http://schemas.microsoft.com/office/drawing/2014/main" val="3710647997"/>
                    </a:ext>
                  </a:extLst>
                </a:gridCol>
                <a:gridCol w="1348686">
                  <a:extLst>
                    <a:ext uri="{9D8B030D-6E8A-4147-A177-3AD203B41FA5}">
                      <a16:colId xmlns:a16="http://schemas.microsoft.com/office/drawing/2014/main" val="1771183994"/>
                    </a:ext>
                  </a:extLst>
                </a:gridCol>
                <a:gridCol w="1369238">
                  <a:extLst>
                    <a:ext uri="{9D8B030D-6E8A-4147-A177-3AD203B41FA5}">
                      <a16:colId xmlns:a16="http://schemas.microsoft.com/office/drawing/2014/main" val="98655132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3063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97.93%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2.35%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8210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2470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25624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1.41%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92163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83.33%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995530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E1A1A0-96C1-4114-B1F9-D90019C41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35283"/>
              </p:ext>
            </p:extLst>
          </p:nvPr>
        </p:nvGraphicFramePr>
        <p:xfrm>
          <a:off x="4921856" y="2066980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41898">
                  <a:extLst>
                    <a:ext uri="{9D8B030D-6E8A-4147-A177-3AD203B41FA5}">
                      <a16:colId xmlns:a16="http://schemas.microsoft.com/office/drawing/2014/main" val="3778819173"/>
                    </a:ext>
                  </a:extLst>
                </a:gridCol>
                <a:gridCol w="1348612">
                  <a:extLst>
                    <a:ext uri="{9D8B030D-6E8A-4147-A177-3AD203B41FA5}">
                      <a16:colId xmlns:a16="http://schemas.microsoft.com/office/drawing/2014/main" val="1808546643"/>
                    </a:ext>
                  </a:extLst>
                </a:gridCol>
                <a:gridCol w="1369490">
                  <a:extLst>
                    <a:ext uri="{9D8B030D-6E8A-4147-A177-3AD203B41FA5}">
                      <a16:colId xmlns:a16="http://schemas.microsoft.com/office/drawing/2014/main" val="3330526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917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2.35%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5320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4539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0%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4681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金属片异常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767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金属丝异常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83.33%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413588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原始深度学习算法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921856" y="1506999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提出的深度学习算法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444070"/>
            <a:ext cx="2915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提出算法时间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70124"/>
              </p:ext>
            </p:extLst>
          </p:nvPr>
        </p:nvGraphicFramePr>
        <p:xfrm>
          <a:off x="498022" y="5061270"/>
          <a:ext cx="4680000" cy="72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31296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487304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6614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检测视频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52138"/>
              </p:ext>
            </p:extLst>
          </p:nvPr>
        </p:nvGraphicFramePr>
        <p:xfrm>
          <a:off x="1439995" y="2349000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测试次数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成功率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用户注册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用户登录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生产线监控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检测记录查询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100%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缺陷图片查询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100%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80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深圳市某自动化公司合作项目</a:t>
            </a:r>
            <a:r>
              <a:rPr lang="en-US" altLang="zh-CN" sz="2000" dirty="0">
                <a:latin typeface="+mn-ea"/>
              </a:rPr>
              <a:t>--</a:t>
            </a:r>
            <a:r>
              <a:rPr lang="zh-CN" altLang="en-US" sz="2000" dirty="0">
                <a:latin typeface="+mn-ea"/>
              </a:rPr>
              <a:t>雾化器自动装配生产线。本课题负责生产线中的视觉检测和远程监控功能。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生产线中需要对雾化器装配结果进行检测，以保证产品质量。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对生产线进行远程监控，提高工厂的智能化。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951345" y="4047068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5146836" y="3472232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800" y="187762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   请多指点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答辩人：王建坤          导师：胡泓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22" y="2241384"/>
            <a:ext cx="6101156" cy="33574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01" y="2128014"/>
            <a:ext cx="3060000" cy="1800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F79470-C9DB-4082-A379-71382E849E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7689" y="2128014"/>
            <a:ext cx="3060000" cy="180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947689" y="4574771"/>
            <a:ext cx="1440000" cy="18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67689" y="4574771"/>
            <a:ext cx="144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32601" y="4574771"/>
            <a:ext cx="3060000" cy="1800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5F6EFD6-57BC-4435-9B87-51CCEFBBB42F}"/>
              </a:ext>
            </a:extLst>
          </p:cNvPr>
          <p:cNvSpPr/>
          <p:nvPr/>
        </p:nvSpPr>
        <p:spPr>
          <a:xfrm>
            <a:off x="949924" y="1604834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汽车活塞检测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5136313" y="1604834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注射器检测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5232601" y="4054599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PCB</a:t>
            </a:r>
            <a:r>
              <a:rPr lang="zh-CN" altLang="en-US" sz="2000" dirty="0">
                <a:latin typeface="+mn-ea"/>
              </a:rPr>
              <a:t>板检测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947689" y="4054599"/>
            <a:ext cx="2865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连接器孔检测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框 99">
            <a:extLst>
              <a:ext uri="{FF2B5EF4-FFF2-40B4-BE49-F238E27FC236}">
                <a16:creationId xmlns:a16="http://schemas.microsoft.com/office/drawing/2014/main" id="{5125A061-9875-4A6B-A98A-78463DC903A6}"/>
              </a:ext>
            </a:extLst>
          </p:cNvPr>
          <p:cNvSpPr txBox="1"/>
          <p:nvPr/>
        </p:nvSpPr>
        <p:spPr>
          <a:xfrm>
            <a:off x="1673133" y="3777929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550607" y="2487561"/>
            <a:ext cx="3109590" cy="1193928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45">
            <a:extLst>
              <a:ext uri="{FF2B5EF4-FFF2-40B4-BE49-F238E27FC236}">
                <a16:creationId xmlns:a16="http://schemas.microsoft.com/office/drawing/2014/main" id="{FE1A03B1-1848-4EE4-A11E-FEDB22DE5F78}"/>
              </a:ext>
            </a:extLst>
          </p:cNvPr>
          <p:cNvSpPr txBox="1"/>
          <p:nvPr/>
        </p:nvSpPr>
        <p:spPr>
          <a:xfrm>
            <a:off x="1686413" y="5755524"/>
            <a:ext cx="992579" cy="3929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B/S</a:t>
            </a:r>
            <a:r>
              <a: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550607" y="4455064"/>
            <a:ext cx="3411792" cy="1188652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17" y="2229096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59998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61334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的架构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装配缺陷检测算法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装配检测系统方案设计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9669</TotalTime>
  <Words>883</Words>
  <Application>Microsoft Office PowerPoint</Application>
  <PresentationFormat>全屏显示(4:3)</PresentationFormat>
  <Paragraphs>361</Paragraphs>
  <Slides>41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装配检测系统方案设计</vt:lpstr>
      <vt:lpstr>PowerPoint 演示文稿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  请多指点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204</cp:revision>
  <dcterms:created xsi:type="dcterms:W3CDTF">2018-09-10T06:21:16Z</dcterms:created>
  <dcterms:modified xsi:type="dcterms:W3CDTF">2019-11-15T04:43:55Z</dcterms:modified>
</cp:coreProperties>
</file>